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1D52A7E-793A-43E1-82AA-FA073A3BF5F4}" type="datetimeFigureOut">
              <a:rPr lang="en-AU" smtClean="0"/>
              <a:t>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881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D52A7E-793A-43E1-82AA-FA073A3BF5F4}" type="datetimeFigureOut">
              <a:rPr lang="en-AU" smtClean="0"/>
              <a:t>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3474251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42900"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D52A7E-793A-43E1-82AA-FA073A3BF5F4}" type="datetimeFigureOut">
              <a:rPr lang="en-AU" smtClean="0"/>
              <a:t>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284150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D52A7E-793A-43E1-82AA-FA073A3BF5F4}" type="datetimeFigureOut">
              <a:rPr lang="en-AU" smtClean="0"/>
              <a:t>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297505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52A7E-793A-43E1-82AA-FA073A3BF5F4}" type="datetimeFigureOut">
              <a:rPr lang="en-AU" smtClean="0"/>
              <a:t>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230520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1D52A7E-793A-43E1-82AA-FA073A3BF5F4}" type="datetimeFigureOut">
              <a:rPr lang="en-AU" smtClean="0"/>
              <a:t>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378838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1D52A7E-793A-43E1-82AA-FA073A3BF5F4}" type="datetimeFigureOut">
              <a:rPr lang="en-AU" smtClean="0"/>
              <a:t>4/11/2016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322589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1D52A7E-793A-43E1-82AA-FA073A3BF5F4}" type="datetimeFigureOut">
              <a:rPr lang="en-AU" smtClean="0"/>
              <a:t>4/11/2016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295584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52A7E-793A-43E1-82AA-FA073A3BF5F4}" type="datetimeFigureOut">
              <a:rPr lang="en-AU" smtClean="0"/>
              <a:t>4/11/2016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14462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52A7E-793A-43E1-82AA-FA073A3BF5F4}" type="datetimeFigureOut">
              <a:rPr lang="en-AU" smtClean="0"/>
              <a:t>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404026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52A7E-793A-43E1-82AA-FA073A3BF5F4}" type="datetimeFigureOut">
              <a:rPr lang="en-AU" smtClean="0"/>
              <a:t>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EA0A635-9C2A-4D12-85E5-4AA4328D021A}" type="slidenum">
              <a:rPr lang="en-AU" smtClean="0"/>
              <a:t>‹#›</a:t>
            </a:fld>
            <a:endParaRPr lang="en-AU"/>
          </a:p>
        </p:txBody>
      </p:sp>
    </p:spTree>
    <p:extLst>
      <p:ext uri="{BB962C8B-B14F-4D97-AF65-F5344CB8AC3E}">
        <p14:creationId xmlns:p14="http://schemas.microsoft.com/office/powerpoint/2010/main" val="1967503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52A7E-793A-43E1-82AA-FA073A3BF5F4}" type="datetimeFigureOut">
              <a:rPr lang="en-AU" smtClean="0"/>
              <a:t>4/11/2016</a:t>
            </a:fld>
            <a:endParaRPr lang="en-AU"/>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0A635-9C2A-4D12-85E5-4AA4328D021A}" type="slidenum">
              <a:rPr lang="en-AU" smtClean="0"/>
              <a:t>‹#›</a:t>
            </a:fld>
            <a:endParaRPr lang="en-AU"/>
          </a:p>
        </p:txBody>
      </p:sp>
    </p:spTree>
    <p:extLst>
      <p:ext uri="{BB962C8B-B14F-4D97-AF65-F5344CB8AC3E}">
        <p14:creationId xmlns:p14="http://schemas.microsoft.com/office/powerpoint/2010/main" val="2011634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com.au/imgres?imgurl=http%3A%2F%2Fwww.clipartkid.com%2Fimages%2F26%2Fride-a-bike-clipart-clipart-best-lsXEIK-clipart.png&amp;imgrefurl=http%3A%2F%2Fwww.clipartkid.com%2Fboy-riding-bikes-cliparts%2F&amp;docid=BgVuTkt98cDT9M&amp;tbnid=iZu7iVjOlRb-yM%3A&amp;vet=1&amp;w=600&amp;h=619&amp;safe=strict&amp;bih=930&amp;biw=1680&amp;ved=0ahUKEwikx-PXlo7QAhXHULwKHVRiBDgQxiAIAg&amp;iact=c&amp;ictx=1" TargetMode="External"/><Relationship Id="rId13" Type="http://schemas.openxmlformats.org/officeDocument/2006/relationships/image" Target="../media/image6.gif"/><Relationship Id="rId18" Type="http://schemas.openxmlformats.org/officeDocument/2006/relationships/image" Target="../media/image9.gif"/><Relationship Id="rId3" Type="http://schemas.openxmlformats.org/officeDocument/2006/relationships/image" Target="../media/image1.gif"/><Relationship Id="rId21" Type="http://schemas.openxmlformats.org/officeDocument/2006/relationships/hyperlink" Target="http://www.google.com.au/url?sa=i&amp;rct=j&amp;q=&amp;esrc=s&amp;source=images&amp;cd=&amp;cad=rja&amp;uact=8&amp;ved=0ahUKEwi804fwmI7QAhXJT7wKHdDFD5cQjRwIBw&amp;url=http%3A%2F%2Fcoloring2print.com%2Fjohn-deere-coloring-pages%2F&amp;bvm=bv.137901846,bs.1,d.dGo&amp;psig=AFQjCNEH_5G_rdYE13Fl_tyGs3BfB-3Hfg&amp;ust=1478317731088122" TargetMode="External"/><Relationship Id="rId7" Type="http://schemas.openxmlformats.org/officeDocument/2006/relationships/image" Target="../media/image3.gif"/><Relationship Id="rId12" Type="http://schemas.openxmlformats.org/officeDocument/2006/relationships/hyperlink" Target="http://www.google.com.au/url?sa=i&amp;rct=j&amp;q=&amp;esrc=s&amp;source=images&amp;cd=&amp;cad=rja&amp;uact=8&amp;ved=0ahUKEwj_p6W_l47QAhUM2LwKHcNdDH0QjRwIBw&amp;url=http%3A%2F%2Fwww.cosasinfantiles.com%2Fd-manualidades-ninos.html&amp;bvm=bv.137901846,bs.1,d.dGo&amp;psig=AFQjCNHhIZPQKguAghRhjaH6HVpSP1GVNw&amp;ust=1478317346104884" TargetMode="External"/><Relationship Id="rId17" Type="http://schemas.openxmlformats.org/officeDocument/2006/relationships/hyperlink" Target="http://www.google.com.au/url?sa=i&amp;rct=j&amp;q=&amp;esrc=s&amp;source=images&amp;cd=&amp;cad=rja&amp;uact=8&amp;ved=0ahUKEwj0hai4mI7QAhXEfLwKHeg0DUgQjRwIBw&amp;url=http%3A%2F%2Fwww.coloring.ws%2Fhomes.htm&amp;bvm=bv.137901846,bs.1,d.dGo&amp;psig=AFQjCNEeUoXt_c8cxa9eEvwvMkYYrD_Hrw&amp;ust=1478317613785213" TargetMode="External"/><Relationship Id="rId2" Type="http://schemas.openxmlformats.org/officeDocument/2006/relationships/hyperlink" Target="http://www.google.com.au/url?sa=i&amp;rct=j&amp;q=&amp;esrc=s&amp;source=images&amp;cd=&amp;cad=rja&amp;uact=8&amp;ved=0ahUKEwjnupadlo7QAhVHabwKHRKbBMUQjRwIBw&amp;url=http%3A%2F%2Fwww.clipartpanda.com%2Fcategories%2Fanalog-clock-clipart&amp;bvm=bv.137901846,bs.1,d.dGo&amp;psig=AFQjCNEiLrCwUXNKmzLjzJ4vcyIKcVra0g&amp;ust=1478317021069608" TargetMode="External"/><Relationship Id="rId16" Type="http://schemas.openxmlformats.org/officeDocument/2006/relationships/image" Target="../media/image8.jpeg"/><Relationship Id="rId20" Type="http://schemas.openxmlformats.org/officeDocument/2006/relationships/image" Target="../media/image10.gif"/><Relationship Id="rId1" Type="http://schemas.openxmlformats.org/officeDocument/2006/relationships/slideLayout" Target="../slideLayouts/slideLayout2.xml"/><Relationship Id="rId6" Type="http://schemas.openxmlformats.org/officeDocument/2006/relationships/hyperlink" Target="http://www.google.com.au/url?sa=i&amp;rct=j&amp;q=&amp;esrc=s&amp;source=images&amp;cd=&amp;cad=rja&amp;uact=8&amp;ved=0ahUKEwiL6uXBlo7QAhXFS7wKHRkgC6cQjRwIBw&amp;url=http%3A%2F%2Fwww.keyword-suggestions.com%2FcGFyayBjbGlwIGFydA%2F&amp;bvm=bv.137901846,bs.1,d.dGo&amp;psig=AFQjCNHJRAnd7PTAeyZ8_O8w2E_wWxNzKA&amp;ust=147831710264223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m.au/url?sa=i&amp;rct=j&amp;q=&amp;esrc=s&amp;source=images&amp;cd=&amp;cad=rja&amp;uact=8&amp;ved=0ahUKEwjS68L3lo7QAhUQOrwKHdZrCqIQjRwIBw&amp;url=http%3A%2F%2Fwww.clipartpanda.com%2Fcategories%2Fquestion-mark-clip-art&amp;bvm=bv.137901846,bs.1,d.dGo&amp;psig=AFQjCNHQqEmTuOPspl34flzJ6PPQGjGjRg&amp;ust=1478317214451368" TargetMode="External"/><Relationship Id="rId19" Type="http://schemas.openxmlformats.org/officeDocument/2006/relationships/hyperlink" Target="http://www.google.com.au/url?sa=i&amp;rct=j&amp;q=&amp;esrc=s&amp;source=images&amp;cd=&amp;cad=rja&amp;uact=8&amp;ved=0ahUKEwjurrvYmI7QAhVIUbwKHQFaCOYQjRwIBw&amp;url=http%3A%2F%2Fwww.animalstown.com%2Fanimals%2Fc%2Fcow%2Fcoloring-pages%2Fcow-coloring-05.php&amp;bvm=bv.137901846,bs.1,d.dGo&amp;psig=AFQjCNGsmHV1u2OGD8UcRcPnoG_reu43Eg&amp;ust=1478317684562952" TargetMode="External"/><Relationship Id="rId4" Type="http://schemas.openxmlformats.org/officeDocument/2006/relationships/hyperlink" Target="http://www.google.com.au/url?sa=i&amp;rct=j&amp;q=&amp;esrc=s&amp;source=images&amp;cd=&amp;cad=rja&amp;uact=8&amp;ved=0ahUKEwj58si1lo7QAhWHVLwKHVWGArAQjRwIBw&amp;url=http%3A%2F%2Fwww.clipartkid.com%2Ffamily-cliparts%2F&amp;bvm=bv.137901846,bs.1,d.dGo&amp;psig=AFQjCNFcAg6JEkOWR09hWKU3CP6MWn_UcA&amp;ust=1478317065021109" TargetMode="External"/><Relationship Id="rId9" Type="http://schemas.openxmlformats.org/officeDocument/2006/relationships/image" Target="../media/image4.png"/><Relationship Id="rId14" Type="http://schemas.openxmlformats.org/officeDocument/2006/relationships/hyperlink" Target="http://www.google.com.au/url?sa=i&amp;rct=j&amp;q=&amp;esrc=s&amp;source=images&amp;cd=&amp;cad=rja&amp;uact=8&amp;ved=0ahUKEwiOivvsl47QAhUKgLwKHSsNA_4QjRwIBw&amp;url=http%3A%2F%2Fwww.clipartkid.com%2Fhappy-stick-figure-cliparts%2F&amp;bvm=bv.137901846,bs.1,d.dGo&amp;psig=AFQjCNHDpFhtg7gAUbghgFY1TXzy7p87Pw&amp;ust=1478317456423994" TargetMode="External"/><Relationship Id="rId22"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6247864"/>
          </a:xfrm>
          <a:prstGeom prst="rect">
            <a:avLst/>
          </a:prstGeom>
          <a:noFill/>
        </p:spPr>
        <p:txBody>
          <a:bodyPr wrap="square" rtlCol="0">
            <a:spAutoFit/>
          </a:bodyPr>
          <a:lstStyle/>
          <a:p>
            <a:pPr algn="ctr"/>
            <a:r>
              <a:rPr lang="en-AU" sz="4400" b="1" dirty="0" smtClean="0">
                <a:latin typeface="Century Gothic" panose="020B0502020202020204" pitchFamily="34" charset="0"/>
              </a:rPr>
              <a:t>NEWS TIME – NEWS PLAN</a:t>
            </a:r>
          </a:p>
          <a:p>
            <a:endParaRPr lang="en-AU" dirty="0"/>
          </a:p>
          <a:p>
            <a:endParaRPr lang="en-AU" dirty="0" smtClean="0">
              <a:latin typeface="Century Gothic" panose="020B0502020202020204" pitchFamily="34" charset="0"/>
            </a:endParaRPr>
          </a:p>
          <a:p>
            <a:endParaRPr lang="en-AU" sz="1600" dirty="0" smtClean="0">
              <a:latin typeface="Century Gothic" panose="020B0502020202020204" pitchFamily="34" charset="0"/>
            </a:endParaRPr>
          </a:p>
          <a:p>
            <a:r>
              <a:rPr lang="en-AU" sz="1600" dirty="0" smtClean="0">
                <a:latin typeface="Century Gothic" panose="020B0502020202020204" pitchFamily="34" charset="0"/>
              </a:rPr>
              <a:t>The news plan is a way to teach recounts and descriptions.</a:t>
            </a:r>
          </a:p>
          <a:p>
            <a:endParaRPr lang="en-AU" sz="1600" dirty="0">
              <a:latin typeface="Century Gothic" panose="020B0502020202020204" pitchFamily="34" charset="0"/>
            </a:endParaRPr>
          </a:p>
          <a:p>
            <a:r>
              <a:rPr lang="en-AU" sz="1600" dirty="0" smtClean="0">
                <a:latin typeface="Century Gothic" panose="020B0502020202020204" pitchFamily="34" charset="0"/>
              </a:rPr>
              <a:t>A News Plan helps children make the links between what is spoken and what is written. The teacher will need to model how to use the plan to guide news telling.</a:t>
            </a:r>
          </a:p>
          <a:p>
            <a:endParaRPr lang="en-AU" sz="1600" dirty="0">
              <a:latin typeface="Century Gothic" panose="020B0502020202020204" pitchFamily="34" charset="0"/>
            </a:endParaRPr>
          </a:p>
          <a:p>
            <a:r>
              <a:rPr lang="en-AU" sz="1600" dirty="0" smtClean="0">
                <a:latin typeface="Century Gothic" panose="020B0502020202020204" pitchFamily="34" charset="0"/>
              </a:rPr>
              <a:t>At first students should be taught how to use the plan as a prompt to guide their news telling. After they are familiar with telling news using the plan they can begin to write the news on the plan. It then can become part of journal writing each week.</a:t>
            </a:r>
          </a:p>
          <a:p>
            <a:endParaRPr lang="en-AU" sz="1600" dirty="0">
              <a:latin typeface="Century Gothic" panose="020B0502020202020204" pitchFamily="34" charset="0"/>
            </a:endParaRPr>
          </a:p>
          <a:p>
            <a:r>
              <a:rPr lang="en-AU" sz="1600" dirty="0" smtClean="0">
                <a:latin typeface="Century Gothic" panose="020B0502020202020204" pitchFamily="34" charset="0"/>
              </a:rPr>
              <a:t>Students may need time to build up an understanding of what each WH question means. In kindergarten you many need to start with just Who and What, then gradually introduce the other ideas.</a:t>
            </a:r>
          </a:p>
          <a:p>
            <a:endParaRPr lang="en-AU" sz="1600" dirty="0">
              <a:latin typeface="Century Gothic" panose="020B0502020202020204" pitchFamily="34" charset="0"/>
            </a:endParaRPr>
          </a:p>
          <a:p>
            <a:r>
              <a:rPr lang="en-AU" sz="1600" dirty="0" smtClean="0">
                <a:latin typeface="Century Gothic" panose="020B0502020202020204" pitchFamily="34" charset="0"/>
              </a:rPr>
              <a:t>Parents can be involved in drawing up the news plan at home to assist students as well.</a:t>
            </a:r>
          </a:p>
          <a:p>
            <a:endParaRPr lang="en-AU" sz="1600" dirty="0">
              <a:latin typeface="Century Gothic" panose="020B0502020202020204" pitchFamily="34" charset="0"/>
            </a:endParaRPr>
          </a:p>
          <a:p>
            <a:r>
              <a:rPr lang="en-AU" sz="1600" dirty="0" smtClean="0">
                <a:latin typeface="Century Gothic" panose="020B0502020202020204" pitchFamily="34" charset="0"/>
              </a:rPr>
              <a:t>The following points should be considered:</a:t>
            </a:r>
          </a:p>
          <a:p>
            <a:pPr marL="285750" indent="-285750">
              <a:buFont typeface="Arial" panose="020B0604020202020204" pitchFamily="34" charset="0"/>
              <a:buChar char="•"/>
            </a:pPr>
            <a:r>
              <a:rPr lang="en-AU" sz="1600" dirty="0" smtClean="0">
                <a:latin typeface="Century Gothic" panose="020B0502020202020204" pitchFamily="34" charset="0"/>
              </a:rPr>
              <a:t>Notes and sketches are memory aides – they should be done quickly.</a:t>
            </a:r>
          </a:p>
          <a:p>
            <a:pPr marL="285750" indent="-285750">
              <a:buFont typeface="Arial" panose="020B0604020202020204" pitchFamily="34" charset="0"/>
              <a:buChar char="•"/>
            </a:pPr>
            <a:r>
              <a:rPr lang="en-AU" sz="1600" dirty="0" smtClean="0">
                <a:latin typeface="Century Gothic" panose="020B0502020202020204" pitchFamily="34" charset="0"/>
              </a:rPr>
              <a:t>Key words are used on the plan but not necessarily the final written piece.</a:t>
            </a:r>
          </a:p>
          <a:p>
            <a:endParaRPr lang="en-AU" sz="1600" dirty="0" smtClean="0">
              <a:latin typeface="Century Gothic" panose="020B0502020202020204" pitchFamily="34" charset="0"/>
            </a:endParaRPr>
          </a:p>
        </p:txBody>
      </p:sp>
    </p:spTree>
    <p:extLst>
      <p:ext uri="{BB962C8B-B14F-4D97-AF65-F5344CB8AC3E}">
        <p14:creationId xmlns:p14="http://schemas.microsoft.com/office/powerpoint/2010/main" val="136431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74093513"/>
              </p:ext>
            </p:extLst>
          </p:nvPr>
        </p:nvGraphicFramePr>
        <p:xfrm>
          <a:off x="107505" y="44624"/>
          <a:ext cx="8928990" cy="3240360"/>
        </p:xfrm>
        <a:graphic>
          <a:graphicData uri="http://schemas.openxmlformats.org/drawingml/2006/table">
            <a:tbl>
              <a:tblPr firstRow="1" bandRow="1">
                <a:tableStyleId>{5C22544A-7EE6-4342-B048-85BDC9FD1C3A}</a:tableStyleId>
              </a:tblPr>
              <a:tblGrid>
                <a:gridCol w="1785798"/>
                <a:gridCol w="1785798"/>
                <a:gridCol w="1785798"/>
                <a:gridCol w="1785798"/>
                <a:gridCol w="1785798"/>
              </a:tblGrid>
              <a:tr h="1440160">
                <a:tc>
                  <a:txBody>
                    <a:bodyPr/>
                    <a:lstStyle/>
                    <a:p>
                      <a:r>
                        <a:rPr lang="en-AU" sz="2400" dirty="0" smtClean="0">
                          <a:solidFill>
                            <a:sysClr val="windowText" lastClr="000000"/>
                          </a:solidFill>
                          <a:latin typeface="Century Gothic" panose="020B0502020202020204" pitchFamily="34" charset="0"/>
                        </a:rPr>
                        <a:t>When?</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2400" dirty="0" smtClean="0">
                          <a:solidFill>
                            <a:sysClr val="windowText" lastClr="000000"/>
                          </a:solidFill>
                          <a:latin typeface="Century Gothic" panose="020B0502020202020204" pitchFamily="34" charset="0"/>
                        </a:rPr>
                        <a:t>Who?</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2400" dirty="0" smtClean="0">
                          <a:solidFill>
                            <a:sysClr val="windowText" lastClr="000000"/>
                          </a:solidFill>
                          <a:latin typeface="Century Gothic" panose="020B0502020202020204" pitchFamily="34" charset="0"/>
                        </a:rPr>
                        <a:t>Where?</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2400" dirty="0" smtClean="0">
                          <a:solidFill>
                            <a:sysClr val="windowText" lastClr="000000"/>
                          </a:solidFill>
                          <a:latin typeface="Century Gothic" panose="020B0502020202020204" pitchFamily="34" charset="0"/>
                        </a:rPr>
                        <a:t>What?</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2400" dirty="0" smtClean="0">
                          <a:solidFill>
                            <a:sysClr val="windowText" lastClr="000000"/>
                          </a:solidFill>
                          <a:latin typeface="Century Gothic" panose="020B0502020202020204" pitchFamily="34" charset="0"/>
                        </a:rPr>
                        <a:t>Why?</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00200">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1026" name="Picture 2" descr="Image result for cloc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620688"/>
            <a:ext cx="604867" cy="65325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amily">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760" y="660237"/>
            <a:ext cx="1030108" cy="6873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park">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11960" y="655897"/>
            <a:ext cx="977921" cy="68736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lated image">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00192" y="653553"/>
            <a:ext cx="569487" cy="587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question mark">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956376" y="432668"/>
            <a:ext cx="841276" cy="8412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p:cNvGraphicFramePr>
            <a:graphicFrameLocks noGrp="1"/>
          </p:cNvGraphicFramePr>
          <p:nvPr>
            <p:extLst>
              <p:ext uri="{D42A27DB-BD31-4B8C-83A1-F6EECF244321}">
                <p14:modId xmlns:p14="http://schemas.microsoft.com/office/powerpoint/2010/main" val="954909506"/>
              </p:ext>
            </p:extLst>
          </p:nvPr>
        </p:nvGraphicFramePr>
        <p:xfrm>
          <a:off x="107506" y="3615780"/>
          <a:ext cx="8928990" cy="3240360"/>
        </p:xfrm>
        <a:graphic>
          <a:graphicData uri="http://schemas.openxmlformats.org/drawingml/2006/table">
            <a:tbl>
              <a:tblPr firstRow="1" bandRow="1">
                <a:tableStyleId>{5C22544A-7EE6-4342-B048-85BDC9FD1C3A}</a:tableStyleId>
              </a:tblPr>
              <a:tblGrid>
                <a:gridCol w="1785798"/>
                <a:gridCol w="1785798"/>
                <a:gridCol w="1785798"/>
                <a:gridCol w="1785798"/>
                <a:gridCol w="1785798"/>
              </a:tblGrid>
              <a:tr h="1440160">
                <a:tc>
                  <a:txBody>
                    <a:bodyPr/>
                    <a:lstStyle/>
                    <a:p>
                      <a:r>
                        <a:rPr lang="en-AU" sz="2400" dirty="0" smtClean="0">
                          <a:solidFill>
                            <a:sysClr val="windowText" lastClr="000000"/>
                          </a:solidFill>
                          <a:latin typeface="Century Gothic" panose="020B0502020202020204" pitchFamily="34" charset="0"/>
                        </a:rPr>
                        <a:t>When?</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2400" dirty="0" smtClean="0">
                          <a:solidFill>
                            <a:sysClr val="windowText" lastClr="000000"/>
                          </a:solidFill>
                          <a:latin typeface="Century Gothic" panose="020B0502020202020204" pitchFamily="34" charset="0"/>
                        </a:rPr>
                        <a:t>Who?</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2400" dirty="0" smtClean="0">
                          <a:solidFill>
                            <a:sysClr val="windowText" lastClr="000000"/>
                          </a:solidFill>
                          <a:latin typeface="Century Gothic" panose="020B0502020202020204" pitchFamily="34" charset="0"/>
                        </a:rPr>
                        <a:t>Where?</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2400" dirty="0" smtClean="0">
                          <a:solidFill>
                            <a:sysClr val="windowText" lastClr="000000"/>
                          </a:solidFill>
                          <a:latin typeface="Century Gothic" panose="020B0502020202020204" pitchFamily="34" charset="0"/>
                        </a:rPr>
                        <a:t>What?</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2400" dirty="0" smtClean="0">
                          <a:solidFill>
                            <a:sysClr val="windowText" lastClr="000000"/>
                          </a:solidFill>
                          <a:latin typeface="Century Gothic" panose="020B0502020202020204" pitchFamily="34" charset="0"/>
                        </a:rPr>
                        <a:t>Why?</a:t>
                      </a:r>
                      <a:endParaRPr lang="en-AU" sz="2400" dirty="0">
                        <a:solidFill>
                          <a:sysClr val="windowText" lastClr="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00200">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12" name="Picture 2" descr="Image result for cloc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1991" y="4185879"/>
            <a:ext cx="604867" cy="65325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mage result for family">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4159" y="4225428"/>
            <a:ext cx="1030108" cy="6873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Image result for park">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64359" y="4221088"/>
            <a:ext cx="977921" cy="68736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0" descr="Related image">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52591" y="4218744"/>
            <a:ext cx="569487" cy="587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Image result for question mark">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108775" y="3997859"/>
            <a:ext cx="841276" cy="84127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hand drawn sun">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71539" y="5157192"/>
            <a:ext cx="782885" cy="73339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stick figures">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962143" y="5216165"/>
            <a:ext cx="875885" cy="96611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descr="Image result for stick figures">
            <a:hlinkClick r:id="rId14"/>
          </p:cNvPr>
          <p:cNvPicPr>
            <a:picLocks noChangeAspect="1" noChangeArrowheads="1"/>
          </p:cNvPicPr>
          <p:nvPr/>
        </p:nvPicPr>
        <p:blipFill>
          <a:blip r:embed="rId1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11760" y="5123472"/>
            <a:ext cx="1043956" cy="1151504"/>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 result for kids drawn house">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51286" y="5167928"/>
            <a:ext cx="1092879" cy="822951"/>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mage result for cow">
            <a:hlinkClick r:id="rId19"/>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5806814" y="5167928"/>
            <a:ext cx="986756" cy="744014"/>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tractor">
            <a:hlinkClick r:id="rId21"/>
          </p:cNvPr>
          <p:cNvPicPr>
            <a:picLocks noChangeAspect="1" noChangeArrowheads="1"/>
          </p:cNvPicPr>
          <p:nvPr/>
        </p:nvPicPr>
        <p:blipFill rotWithShape="1">
          <a:blip r:embed="rId22" cstate="print">
            <a:extLst>
              <a:ext uri="{28A0092B-C50C-407E-A947-70E740481C1C}">
                <a14:useLocalDpi xmlns:a14="http://schemas.microsoft.com/office/drawing/2010/main" val="0"/>
              </a:ext>
            </a:extLst>
          </a:blip>
          <a:srcRect t="19650" b="9176"/>
          <a:stretch/>
        </p:blipFill>
        <p:spPr bwMode="auto">
          <a:xfrm>
            <a:off x="7686705" y="5216165"/>
            <a:ext cx="778838" cy="7386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79512" y="6372036"/>
            <a:ext cx="8856984" cy="369332"/>
          </a:xfrm>
          <a:prstGeom prst="rect">
            <a:avLst/>
          </a:prstGeom>
          <a:noFill/>
        </p:spPr>
        <p:txBody>
          <a:bodyPr wrap="square" rtlCol="0">
            <a:spAutoFit/>
          </a:bodyPr>
          <a:lstStyle/>
          <a:p>
            <a:r>
              <a:rPr lang="en-AU" dirty="0" smtClean="0">
                <a:latin typeface="NSW Print" panose="00000400000000000000" pitchFamily="2" charset="0"/>
              </a:rPr>
              <a:t>Yesterday my dad and I went to a farm and saw a cow because Pa has a new tractor.</a:t>
            </a:r>
            <a:endParaRPr lang="en-AU" dirty="0">
              <a:latin typeface="NSW Print" panose="00000400000000000000" pitchFamily="2" charset="0"/>
            </a:endParaRPr>
          </a:p>
        </p:txBody>
      </p:sp>
    </p:spTree>
    <p:extLst>
      <p:ext uri="{BB962C8B-B14F-4D97-AF65-F5344CB8AC3E}">
        <p14:creationId xmlns:p14="http://schemas.microsoft.com/office/powerpoint/2010/main" val="31304870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32&quot;&gt;&lt;object type=&quot;3&quot; unique_id=&quot;10033&quot;&gt;&lt;property id=&quot;20148&quot; value=&quot;5&quot;/&gt;&lt;property id=&quot;20300&quot; value=&quot;Slide 1&quot;/&gt;&lt;property id=&quot;20307&quot; value=&quot;256&quot;/&gt;&lt;/object&gt;&lt;object type=&quot;3&quot; unique_id=&quot;10034&quot;&gt;&lt;property id=&quot;20148&quot; value=&quot;5&quot;/&gt;&lt;property id=&quot;20300&quot; value=&quot;Slide 2&quot;/&gt;&lt;property id=&quot;20307&quot; value=&quot;257&quot;/&gt;&lt;/object&gt;&lt;/object&gt;&lt;object type=&quot;8&quot; unique_id=&quot;1003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231</Words>
  <Application>Microsoft Office PowerPoint</Application>
  <PresentationFormat>On-screen Show (4:3)</PresentationFormat>
  <Paragraphs>28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Melanie</dc:creator>
  <cp:lastModifiedBy>Jackson, Melanie</cp:lastModifiedBy>
  <cp:revision>5</cp:revision>
  <dcterms:created xsi:type="dcterms:W3CDTF">2016-11-04T03:26:51Z</dcterms:created>
  <dcterms:modified xsi:type="dcterms:W3CDTF">2016-11-04T03:58:11Z</dcterms:modified>
</cp:coreProperties>
</file>