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72" y="60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C0D45-E762-4FDD-8329-4AE0C71E6D9D}" type="datetimeFigureOut">
              <a:rPr lang="en-AU" smtClean="0"/>
              <a:t>15/09/2016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3519-0815-4121-A504-2E7C054D21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7938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C0D45-E762-4FDD-8329-4AE0C71E6D9D}" type="datetimeFigureOut">
              <a:rPr lang="en-AU" smtClean="0"/>
              <a:t>15/09/2016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3519-0815-4121-A504-2E7C054D21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1527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C0D45-E762-4FDD-8329-4AE0C71E6D9D}" type="datetimeFigureOut">
              <a:rPr lang="en-AU" smtClean="0"/>
              <a:t>15/09/2016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3519-0815-4121-A504-2E7C054D21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683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C0D45-E762-4FDD-8329-4AE0C71E6D9D}" type="datetimeFigureOut">
              <a:rPr lang="en-AU" smtClean="0"/>
              <a:t>15/09/2016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3519-0815-4121-A504-2E7C054D21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172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C0D45-E762-4FDD-8329-4AE0C71E6D9D}" type="datetimeFigureOut">
              <a:rPr lang="en-AU" smtClean="0"/>
              <a:t>15/09/2016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3519-0815-4121-A504-2E7C054D21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5438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C0D45-E762-4FDD-8329-4AE0C71E6D9D}" type="datetimeFigureOut">
              <a:rPr lang="en-AU" smtClean="0"/>
              <a:t>15/09/2016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3519-0815-4121-A504-2E7C054D21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1154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C0D45-E762-4FDD-8329-4AE0C71E6D9D}" type="datetimeFigureOut">
              <a:rPr lang="en-AU" smtClean="0"/>
              <a:t>15/09/2016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3519-0815-4121-A504-2E7C054D21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0812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C0D45-E762-4FDD-8329-4AE0C71E6D9D}" type="datetimeFigureOut">
              <a:rPr lang="en-AU" smtClean="0"/>
              <a:t>15/09/2016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3519-0815-4121-A504-2E7C054D21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4980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C0D45-E762-4FDD-8329-4AE0C71E6D9D}" type="datetimeFigureOut">
              <a:rPr lang="en-AU" smtClean="0"/>
              <a:t>15/09/2016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3519-0815-4121-A504-2E7C054D21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713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C0D45-E762-4FDD-8329-4AE0C71E6D9D}" type="datetimeFigureOut">
              <a:rPr lang="en-AU" smtClean="0"/>
              <a:t>15/09/2016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3519-0815-4121-A504-2E7C054D21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0030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C0D45-E762-4FDD-8329-4AE0C71E6D9D}" type="datetimeFigureOut">
              <a:rPr lang="en-AU" smtClean="0"/>
              <a:t>15/09/2016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3519-0815-4121-A504-2E7C054D21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577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C0D45-E762-4FDD-8329-4AE0C71E6D9D}" type="datetimeFigureOut">
              <a:rPr lang="en-AU" smtClean="0"/>
              <a:t>15/09/2016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A3519-0815-4121-A504-2E7C054D21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6034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hyperlink" Target="https://www.google.com.au/imgres?imgurl=http://www.conrad.com/medias/global/ce/4000_4999/4000/4050/4059/405902_BB_00_FB.EPS_1000.jpg&amp;imgrefurl=http://www.conrad.com/ce/en/product/405902/Velcro-stick-on-dot-stick-on-Loop-pad-35-mm-White-Fastech-T01035000003C1-1-pcs&amp;docid=WZYO4LWs7MoPEM&amp;tbnid=RqoFUryuQPW-oM:&amp;w=1000&amp;h=1000&amp;safe=strict&amp;bih=930&amp;biw=1680&amp;ved=0ahUKEwiYxNuemoHPAhVCmJQKHQYxDfYQxiAIAg&amp;iact=c&amp;ictx=1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384" y="35496"/>
            <a:ext cx="6802041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TextBox 5"/>
          <p:cNvSpPr txBox="1"/>
          <p:nvPr/>
        </p:nvSpPr>
        <p:spPr>
          <a:xfrm>
            <a:off x="116632" y="35496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 smtClean="0">
                <a:latin typeface="Century Gothic" panose="020B0502020202020204" pitchFamily="34" charset="0"/>
              </a:rPr>
              <a:t>HOME SCHOOL DIARY</a:t>
            </a:r>
            <a:endParaRPr lang="en-AU" sz="2400" b="1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755576"/>
            <a:ext cx="6829425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AU" sz="1100" b="1" dirty="0" smtClean="0">
                <a:latin typeface="Century Gothic" panose="020B0502020202020204" pitchFamily="34" charset="0"/>
              </a:rPr>
              <a:t>A home school diary</a:t>
            </a:r>
            <a:r>
              <a:rPr lang="en-AU" sz="1100" dirty="0" smtClean="0">
                <a:latin typeface="Century Gothic" panose="020B0502020202020204" pitchFamily="34" charset="0"/>
              </a:rPr>
              <a:t> can be set up to provide students with a way to talk about their days. It can be used for:</a:t>
            </a:r>
          </a:p>
          <a:p>
            <a:pPr marL="62865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100" dirty="0" smtClean="0">
                <a:latin typeface="Century Gothic" panose="020B0502020202020204" pitchFamily="34" charset="0"/>
              </a:rPr>
              <a:t>Telling news at school.</a:t>
            </a:r>
          </a:p>
          <a:p>
            <a:pPr marL="62865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100" dirty="0" smtClean="0">
                <a:latin typeface="Century Gothic" panose="020B0502020202020204" pitchFamily="34" charset="0"/>
              </a:rPr>
              <a:t>Telling family members what happened at school.</a:t>
            </a:r>
          </a:p>
          <a:p>
            <a:pPr marL="62865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100" dirty="0" smtClean="0">
                <a:latin typeface="Century Gothic" panose="020B0502020202020204" pitchFamily="34" charset="0"/>
              </a:rPr>
              <a:t>Telling peers and teachers what happened on the weekend.</a:t>
            </a:r>
          </a:p>
          <a:p>
            <a:pPr>
              <a:spcAft>
                <a:spcPts val="600"/>
              </a:spcAft>
            </a:pPr>
            <a:endParaRPr lang="en-AU" sz="11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AU" sz="1100" b="1" dirty="0" smtClean="0">
                <a:latin typeface="Century Gothic" panose="020B0502020202020204" pitchFamily="34" charset="0"/>
              </a:rPr>
              <a:t>USING A HOME SCHOOL DIARY</a:t>
            </a:r>
          </a:p>
          <a:p>
            <a:pPr>
              <a:spcAft>
                <a:spcPts val="600"/>
              </a:spcAft>
            </a:pPr>
            <a:endParaRPr lang="en-AU" sz="1100" dirty="0" smtClean="0">
              <a:latin typeface="Century Gothic" panose="020B0502020202020204" pitchFamily="34" charset="0"/>
            </a:endParaRPr>
          </a:p>
          <a:p>
            <a:pPr marL="228600" indent="-228600">
              <a:spcAft>
                <a:spcPts val="600"/>
              </a:spcAft>
              <a:buAutoNum type="arabicPeriod"/>
            </a:pPr>
            <a:r>
              <a:rPr lang="en-AU" sz="1100" b="1" dirty="0" smtClean="0">
                <a:latin typeface="Century Gothic" panose="020B0502020202020204" pitchFamily="34" charset="0"/>
              </a:rPr>
              <a:t>Decide on a format. </a:t>
            </a:r>
            <a:r>
              <a:rPr lang="en-AU" sz="1100" dirty="0" smtClean="0">
                <a:latin typeface="Century Gothic" panose="020B0502020202020204" pitchFamily="34" charset="0"/>
              </a:rPr>
              <a:t>A home school diary could be as simple as a plastic sleeve with a remnant or picture in it, or as elaborate as a series of symbols that students can select or circle. Inexpensive photo albums are a great format for a chat book.</a:t>
            </a:r>
          </a:p>
          <a:p>
            <a:pPr marL="228600" indent="-228600">
              <a:spcAft>
                <a:spcPts val="600"/>
              </a:spcAft>
              <a:buAutoNum type="arabicPeriod"/>
            </a:pPr>
            <a:endParaRPr lang="en-AU" sz="1100" dirty="0">
              <a:latin typeface="Century Gothic" panose="020B0502020202020204" pitchFamily="34" charset="0"/>
            </a:endParaRPr>
          </a:p>
          <a:p>
            <a:pPr marL="228600" indent="-228600">
              <a:spcAft>
                <a:spcPts val="600"/>
              </a:spcAft>
              <a:buAutoNum type="arabicPeriod"/>
            </a:pPr>
            <a:r>
              <a:rPr lang="en-AU" sz="1100" b="1" dirty="0" smtClean="0">
                <a:latin typeface="Century Gothic" panose="020B0502020202020204" pitchFamily="34" charset="0"/>
              </a:rPr>
              <a:t>Provide students with an opportunity to display their home school diaries</a:t>
            </a:r>
            <a:r>
              <a:rPr lang="en-AU" sz="1100" dirty="0" smtClean="0">
                <a:latin typeface="Century Gothic" panose="020B0502020202020204" pitchFamily="34" charset="0"/>
              </a:rPr>
              <a:t>, </a:t>
            </a:r>
            <a:r>
              <a:rPr lang="en-AU" sz="1100" dirty="0" err="1" smtClean="0">
                <a:latin typeface="Century Gothic" panose="020B0502020202020204" pitchFamily="34" charset="0"/>
              </a:rPr>
              <a:t>eg</a:t>
            </a:r>
            <a:r>
              <a:rPr lang="en-AU" sz="1100" dirty="0" smtClean="0">
                <a:latin typeface="Century Gothic" panose="020B0502020202020204" pitchFamily="34" charset="0"/>
              </a:rPr>
              <a:t>,</a:t>
            </a:r>
          </a:p>
          <a:p>
            <a:pPr marL="62865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100" dirty="0" smtClean="0">
                <a:latin typeface="Century Gothic" panose="020B0502020202020204" pitchFamily="34" charset="0"/>
              </a:rPr>
              <a:t>During news</a:t>
            </a:r>
          </a:p>
          <a:p>
            <a:pPr marL="62865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100" dirty="0" smtClean="0">
                <a:latin typeface="Century Gothic" panose="020B0502020202020204" pitchFamily="34" charset="0"/>
              </a:rPr>
              <a:t>When greeting the students in the morning</a:t>
            </a:r>
          </a:p>
          <a:p>
            <a:pPr marL="62865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100" dirty="0" smtClean="0">
                <a:latin typeface="Century Gothic" panose="020B0502020202020204" pitchFamily="34" charset="0"/>
              </a:rPr>
              <a:t>At recess or lunch time, so they can decide when they want to ‘talk’.</a:t>
            </a:r>
          </a:p>
          <a:p>
            <a:pPr>
              <a:spcAft>
                <a:spcPts val="600"/>
              </a:spcAft>
            </a:pPr>
            <a:endParaRPr lang="en-AU" sz="1100" dirty="0">
              <a:latin typeface="Century Gothic" panose="020B0502020202020204" pitchFamily="34" charset="0"/>
            </a:endParaRPr>
          </a:p>
          <a:p>
            <a:pPr marL="228600" indent="-228600">
              <a:spcAft>
                <a:spcPts val="600"/>
              </a:spcAft>
              <a:buAutoNum type="arabicPeriod" startAt="3"/>
            </a:pPr>
            <a:r>
              <a:rPr lang="en-AU" sz="1100" b="1" dirty="0" smtClean="0">
                <a:latin typeface="Century Gothic" panose="020B0502020202020204" pitchFamily="34" charset="0"/>
              </a:rPr>
              <a:t>Provide positive feedback when students use the diary</a:t>
            </a:r>
            <a:r>
              <a:rPr lang="en-AU" sz="1100" dirty="0" smtClean="0">
                <a:latin typeface="Century Gothic" panose="020B0502020202020204" pitchFamily="34" charset="0"/>
              </a:rPr>
              <a:t>. Listen, make eye contact, make appropriate comments, and extend the interaction by asking simple questions. Make using the home school diary a positive and rewarding experience.</a:t>
            </a:r>
          </a:p>
          <a:p>
            <a:pPr>
              <a:spcAft>
                <a:spcPts val="600"/>
              </a:spcAft>
            </a:pPr>
            <a:endParaRPr lang="en-AU" sz="1100" dirty="0" smtClean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AU" sz="1000" i="1" dirty="0" smtClean="0">
                <a:latin typeface="Century Gothic" panose="020B0502020202020204" pitchFamily="34" charset="0"/>
              </a:rPr>
              <a:t>The home school diary encourages students to choose which part of the day they want to tell their family about, and also encourages them to make a comment about how much they enjoyed it. The choice cards could be copies of the symbols used on the student’s timetable.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88640" y="6156176"/>
            <a:ext cx="3672408" cy="244827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404664" y="6372200"/>
            <a:ext cx="1224136" cy="3600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Rectangle 14"/>
          <p:cNvSpPr/>
          <p:nvPr/>
        </p:nvSpPr>
        <p:spPr>
          <a:xfrm>
            <a:off x="404664" y="6884800"/>
            <a:ext cx="1224136" cy="150362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28" name="Picture 4" descr="Related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02" y="7380312"/>
            <a:ext cx="540060" cy="54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04664" y="6372200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latin typeface="Century Gothic" panose="020B0502020202020204" pitchFamily="34" charset="0"/>
              </a:rPr>
              <a:t>Today I did….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190576" y="6413720"/>
            <a:ext cx="1224136" cy="3600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" name="Rectangle 23"/>
          <p:cNvSpPr/>
          <p:nvPr/>
        </p:nvSpPr>
        <p:spPr>
          <a:xfrm>
            <a:off x="2190576" y="6926320"/>
            <a:ext cx="1224136" cy="150362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5" name="Picture 4" descr="Related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614" y="7421832"/>
            <a:ext cx="540060" cy="54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2190576" y="6413720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latin typeface="Century Gothic" panose="020B0502020202020204" pitchFamily="34" charset="0"/>
              </a:rPr>
              <a:t>It was….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149080" y="6300192"/>
            <a:ext cx="792088" cy="79208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TextBox 17"/>
          <p:cNvSpPr txBox="1"/>
          <p:nvPr/>
        </p:nvSpPr>
        <p:spPr>
          <a:xfrm>
            <a:off x="4149080" y="6300192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dirty="0" smtClean="0">
                <a:latin typeface="Century Gothic" panose="020B0502020202020204" pitchFamily="34" charset="0"/>
              </a:rPr>
              <a:t>painting</a:t>
            </a:r>
            <a:endParaRPr lang="en-AU" sz="1000" dirty="0">
              <a:latin typeface="Century Gothic" panose="020B0502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01208" y="6311515"/>
            <a:ext cx="792088" cy="79208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" name="TextBox 29"/>
          <p:cNvSpPr txBox="1"/>
          <p:nvPr/>
        </p:nvSpPr>
        <p:spPr>
          <a:xfrm>
            <a:off x="5301208" y="6311515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dirty="0" smtClean="0">
                <a:latin typeface="Century Gothic" panose="020B0502020202020204" pitchFamily="34" charset="0"/>
              </a:rPr>
              <a:t>reading</a:t>
            </a:r>
            <a:endParaRPr lang="en-AU" sz="1000" dirty="0">
              <a:latin typeface="Century Gothic" panose="020B0502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149080" y="7229797"/>
            <a:ext cx="792088" cy="79208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TextBox 31"/>
          <p:cNvSpPr txBox="1"/>
          <p:nvPr/>
        </p:nvSpPr>
        <p:spPr>
          <a:xfrm>
            <a:off x="4149080" y="7229797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dirty="0" smtClean="0">
                <a:latin typeface="Century Gothic" panose="020B0502020202020204" pitchFamily="34" charset="0"/>
              </a:rPr>
              <a:t>bubbles</a:t>
            </a:r>
            <a:endParaRPr lang="en-AU" sz="1000" dirty="0">
              <a:latin typeface="Century Gothic" panose="020B0502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301208" y="7236296"/>
            <a:ext cx="792088" cy="79208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4" name="TextBox 33"/>
          <p:cNvSpPr txBox="1"/>
          <p:nvPr/>
        </p:nvSpPr>
        <p:spPr>
          <a:xfrm>
            <a:off x="5301208" y="7236296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dirty="0" smtClean="0">
                <a:latin typeface="Century Gothic" panose="020B0502020202020204" pitchFamily="34" charset="0"/>
              </a:rPr>
              <a:t>maths</a:t>
            </a:r>
            <a:endParaRPr lang="en-AU" sz="1000" dirty="0">
              <a:latin typeface="Century Gothic" panose="020B0502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149080" y="8172400"/>
            <a:ext cx="792088" cy="79208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6" name="TextBox 35"/>
          <p:cNvSpPr txBox="1"/>
          <p:nvPr/>
        </p:nvSpPr>
        <p:spPr>
          <a:xfrm>
            <a:off x="4149080" y="8172400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dirty="0" smtClean="0">
                <a:latin typeface="Century Gothic" panose="020B0502020202020204" pitchFamily="34" charset="0"/>
              </a:rPr>
              <a:t>fun</a:t>
            </a:r>
            <a:endParaRPr lang="en-AU" sz="1000" dirty="0">
              <a:latin typeface="Century Gothic" panose="020B0502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279851" y="8172400"/>
            <a:ext cx="792088" cy="79208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8" name="TextBox 37"/>
          <p:cNvSpPr txBox="1"/>
          <p:nvPr/>
        </p:nvSpPr>
        <p:spPr>
          <a:xfrm>
            <a:off x="5279851" y="8172400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dirty="0" smtClean="0">
                <a:latin typeface="Century Gothic" panose="020B0502020202020204" pitchFamily="34" charset="0"/>
              </a:rPr>
              <a:t>not fun</a:t>
            </a:r>
            <a:endParaRPr lang="en-AU" sz="1000" dirty="0">
              <a:latin typeface="Century Gothic" panose="020B0502020202020204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47" t="12963" r="5791"/>
          <a:stretch/>
        </p:blipFill>
        <p:spPr bwMode="auto">
          <a:xfrm>
            <a:off x="4221088" y="6499981"/>
            <a:ext cx="638234" cy="55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79" r="18948"/>
          <a:stretch/>
        </p:blipFill>
        <p:spPr bwMode="auto">
          <a:xfrm>
            <a:off x="5517232" y="6516216"/>
            <a:ext cx="378025" cy="541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9278" y="7482517"/>
            <a:ext cx="570044" cy="483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1" b="14413"/>
          <a:stretch/>
        </p:blipFill>
        <p:spPr bwMode="auto">
          <a:xfrm>
            <a:off x="5430936" y="7571559"/>
            <a:ext cx="590352" cy="384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71" r="10420"/>
          <a:stretch/>
        </p:blipFill>
        <p:spPr bwMode="auto">
          <a:xfrm>
            <a:off x="4293096" y="8418621"/>
            <a:ext cx="432048" cy="49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22" r="17015"/>
          <a:stretch/>
        </p:blipFill>
        <p:spPr bwMode="auto">
          <a:xfrm>
            <a:off x="5482155" y="8358258"/>
            <a:ext cx="387479" cy="555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0" name="Straight Arrow Connector 39"/>
          <p:cNvCxnSpPr/>
          <p:nvPr/>
        </p:nvCxnSpPr>
        <p:spPr>
          <a:xfrm flipH="1" flipV="1">
            <a:off x="2802644" y="7724263"/>
            <a:ext cx="742988" cy="9419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996952" y="8666190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err="1">
                <a:latin typeface="Century Gothic" panose="020B0502020202020204" pitchFamily="34" charset="0"/>
              </a:rPr>
              <a:t>v</a:t>
            </a:r>
            <a:r>
              <a:rPr lang="en-AU" sz="1200" dirty="0" err="1" smtClean="0">
                <a:latin typeface="Century Gothic" panose="020B0502020202020204" pitchFamily="34" charset="0"/>
              </a:rPr>
              <a:t>elcro</a:t>
            </a:r>
            <a:r>
              <a:rPr lang="en-AU" sz="1200" dirty="0" smtClean="0">
                <a:latin typeface="Century Gothic" panose="020B0502020202020204" pitchFamily="34" charset="0"/>
              </a:rPr>
              <a:t> dot</a:t>
            </a:r>
            <a:endParaRPr lang="en-AU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623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632" y="107504"/>
            <a:ext cx="66247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AU" sz="1200" i="1" dirty="0" smtClean="0">
                <a:latin typeface="Century Gothic" panose="020B0502020202020204" pitchFamily="34" charset="0"/>
              </a:rPr>
              <a:t>The home school diary below could be laminated so that students can circle the relevant activities each day. It also includes a space for a written comment such as “I liked painting a picture”. The back of the diary may feature a range of symbols representing activities that students often do on the weekend, that he can circle to bring news from home.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21" y="1259632"/>
            <a:ext cx="2749674" cy="3700689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33056" y="2123727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latin typeface="Century Gothic" panose="020B0502020202020204" pitchFamily="34" charset="0"/>
              </a:rPr>
              <a:t>FRONT (about school)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573016" y="2627784"/>
            <a:ext cx="158417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543" y="5796136"/>
            <a:ext cx="4527697" cy="3312368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231306" y="4295001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latin typeface="Century Gothic" panose="020B0502020202020204" pitchFamily="34" charset="0"/>
              </a:rPr>
              <a:t>BACK (about home)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581128" y="4674066"/>
            <a:ext cx="443880" cy="10500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24543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334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13</cp:revision>
  <dcterms:created xsi:type="dcterms:W3CDTF">2016-09-09T00:39:06Z</dcterms:created>
  <dcterms:modified xsi:type="dcterms:W3CDTF">2016-09-15T05:15:52Z</dcterms:modified>
</cp:coreProperties>
</file>