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59" d="100"/>
          <a:sy n="59" d="100"/>
        </p:scale>
        <p:origin x="14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331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0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720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27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21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99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8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83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09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509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46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364C-687F-4023-8353-54A62C0D56FB}" type="datetimeFigureOut">
              <a:rPr lang="en-AU" smtClean="0"/>
              <a:t>11/12/2016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5939-ADA4-4A63-89A6-BC0CDAAC4E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706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au/url?sa=i&amp;rct=j&amp;q=&amp;esrc=s&amp;source=images&amp;cd=&amp;cad=rja&amp;uact=8&amp;ved=0ahUKEwjci8a6hubQAhWKV7wKHRHdAkIQjRwIBw&amp;url=http://www.thecolor.com/Category/Coloring/Bird.aspx&amp;bvm=bv.141320020,d.dGo&amp;psig=AFQjCNHS67CDR_OJTNoHkyjnJhzIAK4fAQ&amp;ust=148133643996612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i6p6iZnObQAhVDqJQKHZqsApIQjRwIBw&amp;url=http://www.floraltrims.com/Decorative-Birdhouses-Nests.html&amp;bvm=bv.141320020,d.dGo&amp;psig=AFQjCNHu3SAZXE5SwbPI2e2fMk1lE2U7VA&amp;ust=1481342277063297" TargetMode="External"/><Relationship Id="rId13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www.google.com.au/url?sa=i&amp;rct=j&amp;q=&amp;esrc=s&amp;source=images&amp;cd=&amp;cad=rja&amp;uact=8&amp;ved=0ahUKEwjns-bHn-bQAhXFHJQKHZXlATQQjRwIBw&amp;url=http://digital-desert.com/wildlife/raptors/01.html&amp;bvm=bv.141320020,d.dGo&amp;psig=AFQjCNEbFrnn9aNBRlTPmzfb-2C27cfpoQ&amp;ust=1481343175502617" TargetMode="External"/><Relationship Id="rId2" Type="http://schemas.openxmlformats.org/officeDocument/2006/relationships/hyperlink" Target="https://www.google.com.au/url?sa=i&amp;rct=j&amp;q=&amp;esrc=s&amp;source=images&amp;cd=&amp;cad=rja&amp;uact=8&amp;ved=0ahUKEwjR6N_Kl-bQAhVBFZQKHbjmD4sQjRwIBw&amp;url=https://www.pinterest.com/amatainted/feathers/&amp;bvm=bv.141320020,d.dGo&amp;psig=AFQjCNHZt4LpWk-Yi64tZeBJpISKAAS8NA&amp;ust=14813410094885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rct=j&amp;q=&amp;esrc=s&amp;source=images&amp;cd=&amp;cad=rja&amp;uact=8&amp;ved=0ahUKEwi77rvImebQAhVGGpQKHRo5CRYQjRwIBw&amp;url=http://www.economicvoice.com/man-can-fly-claims-dutch-engineer-jarno-smeets/50028881/&amp;bvm=bv.141320020,d.dGo&amp;psig=AFQjCNFx5yrX8u-7oMq-UHurRhJYSN5_Gw&amp;ust=1481341541641236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4.png"/><Relationship Id="rId10" Type="http://schemas.openxmlformats.org/officeDocument/2006/relationships/hyperlink" Target="http://www.google.com.au/url?sa=i&amp;rct=j&amp;q=&amp;esrc=s&amp;source=images&amp;cd=&amp;cad=rja&amp;uact=8&amp;ved=0ahUKEwiE8L2wn-bQAhWEF5QKHRvEAYwQjRwIBw&amp;url=http://infinitespider.com/nest-egg-identification-resources/&amp;bvm=bv.141320020,d.dGo&amp;psig=AFQjCNHgnr9oIfmJziGdp4qzQhTIG88J9w&amp;ust=1481343137952809" TargetMode="External"/><Relationship Id="rId4" Type="http://schemas.openxmlformats.org/officeDocument/2006/relationships/hyperlink" Target="https://www.google.com.au/url?sa=i&amp;rct=j&amp;q=&amp;esrc=s&amp;source=images&amp;cd=&amp;cad=rja&amp;uact=8&amp;ved=0ahUKEwjFme-On-bQAhXMJJQKHdcwArMQjRwIBw&amp;url=https://en.wikipedia.org/wiki/Insect&amp;bvm=bv.141320020,d.dGo&amp;psig=AFQjCNHlqJ84rGSyHKa2BXf1CHj5mzs72Q&amp;ust=1481343049215375" TargetMode="External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i6p6iZnObQAhVDqJQKHZqsApIQjRwIBw&amp;url=http://www.floraltrims.com/Decorative-Birdhouses-Nests.html&amp;bvm=bv.141320020,d.dGo&amp;psig=AFQjCNHu3SAZXE5SwbPI2e2fMk1lE2U7VA&amp;ust=1481342277063297" TargetMode="External"/><Relationship Id="rId13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12" Type="http://schemas.openxmlformats.org/officeDocument/2006/relationships/hyperlink" Target="http://www.google.com.au/url?sa=i&amp;rct=j&amp;q=&amp;esrc=s&amp;source=images&amp;cd=&amp;cad=rja&amp;uact=8&amp;ved=0ahUKEwjns-bHn-bQAhXFHJQKHZXlATQQjRwIBw&amp;url=http://digital-desert.com/wildlife/raptors/01.html&amp;bvm=bv.141320020,d.dGo&amp;psig=AFQjCNEbFrnn9aNBRlTPmzfb-2C27cfpoQ&amp;ust=1481343175502617" TargetMode="External"/><Relationship Id="rId2" Type="http://schemas.openxmlformats.org/officeDocument/2006/relationships/hyperlink" Target="https://www.google.com.au/url?sa=i&amp;rct=j&amp;q=&amp;esrc=s&amp;source=images&amp;cd=&amp;cad=rja&amp;uact=8&amp;ved=0ahUKEwjR6N_Kl-bQAhVBFZQKHbjmD4sQjRwIBw&amp;url=https://www.pinterest.com/amatainted/feathers/&amp;bvm=bv.141320020,d.dGo&amp;psig=AFQjCNHZt4LpWk-Yi64tZeBJpISKAAS8NA&amp;ust=14813410094885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rct=j&amp;q=&amp;esrc=s&amp;source=images&amp;cd=&amp;cad=rja&amp;uact=8&amp;ved=0ahUKEwi77rvImebQAhVGGpQKHRo5CRYQjRwIBw&amp;url=http://www.economicvoice.com/man-can-fly-claims-dutch-engineer-jarno-smeets/50028881/&amp;bvm=bv.141320020,d.dGo&amp;psig=AFQjCNFx5yrX8u-7oMq-UHurRhJYSN5_Gw&amp;ust=1481341541641236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4.png"/><Relationship Id="rId10" Type="http://schemas.openxmlformats.org/officeDocument/2006/relationships/hyperlink" Target="http://www.google.com.au/url?sa=i&amp;rct=j&amp;q=&amp;esrc=s&amp;source=images&amp;cd=&amp;cad=rja&amp;uact=8&amp;ved=0ahUKEwiE8L2wn-bQAhWEF5QKHRvEAYwQjRwIBw&amp;url=http://infinitespider.com/nest-egg-identification-resources/&amp;bvm=bv.141320020,d.dGo&amp;psig=AFQjCNHgnr9oIfmJziGdp4qzQhTIG88J9w&amp;ust=1481343137952809" TargetMode="External"/><Relationship Id="rId4" Type="http://schemas.openxmlformats.org/officeDocument/2006/relationships/hyperlink" Target="https://www.google.com.au/url?sa=i&amp;rct=j&amp;q=&amp;esrc=s&amp;source=images&amp;cd=&amp;cad=rja&amp;uact=8&amp;ved=0ahUKEwjFme-On-bQAhXMJJQKHdcwArMQjRwIBw&amp;url=https://en.wikipedia.org/wiki/Insect&amp;bvm=bv.141320020,d.dGo&amp;psig=AFQjCNHlqJ84rGSyHKa2BXf1CHj5mzs72Q&amp;ust=1481343049215375" TargetMode="External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com.au/url?sa=i&amp;rct=j&amp;q=&amp;esrc=s&amp;source=images&amp;cd=&amp;cad=rja&amp;uact=8&amp;ved=0ahUKEwiDqvfhoObQAhWEjJQKHVCrB7cQjRwIBw&amp;url=http://www.birdsandblooms.com/birding/&amp;bvm=bv.141320020,d.dGo&amp;psig=AFQjCNHhFIMpnzvk_Ml8DDiaAhKqaqM3bA&amp;ust=1481343509373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hyperlink" Target="http://www.google.com.au/url?sa=i&amp;rct=j&amp;q=&amp;esrc=s&amp;source=images&amp;cd=&amp;cad=rja&amp;uact=8&amp;ved=0ahUKEwiK1bv6oObQAhWMNpQKHanxCkkQjRwIBw&amp;url=http://www.mirror.co.uk/news/uk-news/iconic-british-birds-face-extinction-5817474&amp;bvm=bv.141320020,d.dGo&amp;psig=AFQjCNHhFIMpnzvk_Ml8DDiaAhKqaqM3bA&amp;ust=1481343509373999" TargetMode="Externa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jd1ajLgubQAhVDk5QKHbiTB2UQjRwIBw&amp;url=http://www.easyfreeclipart.com/goose-swim-clipart.html&amp;bvm=bv.141320020,d.dGo&amp;psig=AFQjCNHOxqxkYM_gUOyDMly4_knJ2ZoAuw&amp;ust=1481335388789763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www.google.com.au/url?sa=i&amp;rct=j&amp;q=&amp;esrc=s&amp;source=images&amp;cd=&amp;cad=rja&amp;uact=8&amp;ved=0ahUKEwiX8v6Ng-bQAhUMTbwKHYsAATgQjRwIBw&amp;url=http://www.mpmschoolsupplies.com/ideas/4367/pigeon-coloring-page/&amp;bvm=bv.141320020,d.dGo&amp;psig=AFQjCNGfRbTR4-HdXSzC_vvToiYscqQ7EA&amp;ust=1481335548276963" TargetMode="External"/><Relationship Id="rId2" Type="http://schemas.openxmlformats.org/officeDocument/2006/relationships/hyperlink" Target="http://www.google.com.au/url?sa=i&amp;rct=j&amp;q=&amp;esrc=s&amp;source=images&amp;cd=&amp;cad=rja&amp;uact=8&amp;ved=0ahUKEwi4w-LlgebQAhUCi7wKHVMGClgQjRwIBw&amp;url=http://www.supercoloring.com/pages/macaroni-penguin&amp;bvm=bv.141320020,d.dGo&amp;psig=AFQjCNHsXBKr9C5XQ3_T0I-pw6hruO7APw&amp;ust=148133517727356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au/url?sa=i&amp;rct=j&amp;q=&amp;esrc=s&amp;source=images&amp;cd=&amp;cad=rja&amp;uact=8&amp;ved=0ahUKEwitpPWYgubQAhWHE5QKHWeeCFUQjRwIBw&amp;url=http://www.getcoloringpages.com/hummingbird-coloring-pages&amp;bvm=bv.141320020,d.dGo&amp;psig=AFQjCNFeyGSTZNr3Ak-fvKHqCxse1FLLrw&amp;ust=1481335301505028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gif"/><Relationship Id="rId15" Type="http://schemas.openxmlformats.org/officeDocument/2006/relationships/image" Target="../media/image8.gif"/><Relationship Id="rId10" Type="http://schemas.openxmlformats.org/officeDocument/2006/relationships/hyperlink" Target="http://www.google.com.au/url?sa=i&amp;rct=j&amp;q=&amp;esrc=s&amp;source=images&amp;cd=&amp;cad=rja&amp;uact=8&amp;ved=0ahUKEwjar8_ngubQAhUFUrwKHRb3C70QjRwIBw&amp;url=http://www.sketchite.com/crystal-ball-coloring-sketch-templates/&amp;bvm=bv.141320020,d.dGo&amp;psig=AFQjCNGKsKYLU0MfZo9s3FYRaaPRRjsA-Q&amp;ust=1481335456855367" TargetMode="External"/><Relationship Id="rId4" Type="http://schemas.openxmlformats.org/officeDocument/2006/relationships/hyperlink" Target="http://www.google.com.au/url?sa=i&amp;rct=j&amp;q=&amp;esrc=s&amp;source=images&amp;cd=&amp;cad=rja&amp;uact=8&amp;ved=0ahUKEwiT3MeEgubQAhWIT7wKHVOFDt0QjRwIBw&amp;url=http://www.animalstown.com/animals/e/eagle/coloring-pages/eagle-coloring-02.php&amp;bvm=bv.141320020,d.dGo&amp;psig=AFQjCNH0_el9Ul35Lk7fqxFvnyiaP6kFHQ&amp;ust=1481335254424050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google.com.au/url?sa=i&amp;rct=j&amp;q=&amp;esrc=s&amp;source=images&amp;cd=&amp;cad=rja&amp;uact=8&amp;ved=0ahUKEwjGjsTYg-bQAhVHwbwKHfsrBbAQjRwIBw&amp;url=http://www.oncoloring.com/birds-coloring-pages.html&amp;bvm=bv.141320020,d.dGo&amp;psig=AFQjCNH6CHNBjhXC4UT7EpxlheZ0MeKfGw&amp;ust=148133569075377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au/url?sa=i&amp;rct=j&amp;q=&amp;esrc=s&amp;source=images&amp;cd=&amp;cad=rja&amp;uact=8&amp;ved=0ahUKEwjjhJnnl-bQAhUJO7wKHcOEDgMQjRwIBw&amp;url=https://www.pinterest.com/gardenpavilion/our-garden-birds/&amp;bvm=bv.141320020,d.dGo&amp;psig=AFQjCNGbZCwIwSQtPfwa_gUrKEbrdoEplg&amp;ust=1481341089059647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s://www.google.com.au/url?sa=i&amp;rct=j&amp;q=&amp;esrc=s&amp;source=images&amp;cd=&amp;cad=rja&amp;uact=8&amp;ved=0ahUKEwi_4eLtmebQAhUMObwKHZ3UCgIQjRwIBw&amp;url=https://www.reference.com/pets-animals/birds-preen-feathers-5ba09b849dd737da&amp;bvm=bv.141320020,d.dGo&amp;psig=AFQjCNFtaeo4BeIzoESMUWznTJAPTIFRjg&amp;ust=1481341626514499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hyperlink" Target="http://www.google.com.au/url?sa=i&amp;rct=j&amp;q=&amp;esrc=s&amp;source=images&amp;cd=&amp;cad=rja&amp;uact=8&amp;ved=0ahUKEwiElsPGmObQAhWKwLwKHUqsApIQjRwIBw&amp;url=http://vireo.ansp.org/bird_academy/amphibian-eating%20birds.php&amp;bvm=bv.141320020,d.dGo&amp;psig=AFQjCNEUQ-WpGxHYF_Ji30ErKlMhXLDhtA&amp;ust=1481341293861348" TargetMode="External"/><Relationship Id="rId17" Type="http://schemas.openxmlformats.org/officeDocument/2006/relationships/image" Target="../media/image16.jpeg"/><Relationship Id="rId2" Type="http://schemas.openxmlformats.org/officeDocument/2006/relationships/hyperlink" Target="http://www.google.com.au/url?sa=i&amp;rct=j&amp;q=&amp;esrc=s&amp;source=images&amp;cd=&amp;cad=rja&amp;uact=8&amp;ved=0ahUKEwjkvqzikebQAhVGsJQKHWGQATgQjRwIBw&amp;url=http://www.clipartkid.com/bird-wings-cliparts/&amp;bvm=bv.141320020,d.dGo&amp;psig=AFQjCNHE1UL5B_UWpWuVPjaidMkQZf-4iw&amp;ust=1481339482971514" TargetMode="External"/><Relationship Id="rId16" Type="http://schemas.openxmlformats.org/officeDocument/2006/relationships/hyperlink" Target="http://www.google.com.au/url?sa=i&amp;rct=j&amp;q=&amp;esrc=s&amp;source=images&amp;cd=&amp;cad=rja&amp;uact=8&amp;ved=0ahUKEwi77rvImebQAhVGGpQKHRo5CRYQjRwIBw&amp;url=http://www.economicvoice.com/man-can-fly-claims-dutch-engineer-jarno-smeets/50028881/&amp;bvm=bv.141320020,d.dGo&amp;psig=AFQjCNFx5yrX8u-7oMq-UHurRhJYSN5_Gw&amp;ust=14813415416412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au/url?sa=i&amp;rct=j&amp;q=&amp;esrc=s&amp;source=images&amp;cd=&amp;cad=rja&amp;uact=8&amp;ved=0ahUKEwjR6N_Kl-bQAhVBFZQKHbjmD4sQjRwIBw&amp;url=https://www.pinterest.com/amatainted/feathers/&amp;bvm=bv.141320020,d.dGo&amp;psig=AFQjCNHZt4LpWk-Yi64tZeBJpISKAAS8NA&amp;ust=1481341009488531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5" Type="http://schemas.openxmlformats.org/officeDocument/2006/relationships/image" Target="../media/image15.jpeg"/><Relationship Id="rId10" Type="http://schemas.openxmlformats.org/officeDocument/2006/relationships/hyperlink" Target="http://www.google.com.au/url?sa=i&amp;rct=j&amp;q=&amp;esrc=s&amp;source=images&amp;cd=&amp;cad=rja&amp;uact=8&amp;ved=0ahUKEwj3g4P4l-bQAhUDabwKHbXoArQQjRwIBw&amp;url=http://baob.wikidot.com/long-legged-waders&amp;bvm=bv.141320020,d.dGo&amp;psig=AFQjCNG2M7t-1T9QehlcT75zQ_bOtvrLRw&amp;ust=1481341132016947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s://www.google.com.au/url?sa=i&amp;rct=j&amp;q=&amp;esrc=s&amp;source=images&amp;cd=&amp;cad=rja&amp;uact=8&amp;ved=0ahUKEwj5t52ikubQAhUJErwKHSRmDe8QjRwIBw&amp;url=https://evamariaruhl.wordpress.com/category/pencil-drawing/&amp;bvm=bv.141320020,d.dGo&amp;psig=AFQjCNEjxMvnzdz-v_JHjqWyykeYSOIYGA&amp;ust=1481339609491940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www.google.com.au/url?sa=i&amp;rct=j&amp;q=&amp;esrc=s&amp;source=images&amp;cd=&amp;cad=rja&amp;uact=8&amp;ved=0ahUKEwjgjL-QmebQAhWKyLwKHdcoAOgQjRwIBw&amp;url=http://vireo.ansp.org/bird_academy/fish-eating%20birds.php&amp;bvm=bv.141320020,d.dGo&amp;psig=AFQjCNGMFO_mZqCJvSzbKcYi4IoqmBgBzA&amp;ust=1481341454727715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au/url?sa=i&amp;rct=j&amp;q=&amp;esrc=s&amp;source=images&amp;cd=&amp;cad=rja&amp;uact=8&amp;ved=0ahUKEwjEkpGHnObQAhULfrwKHcF4COgQjRwIBw&amp;url=https://www.britannica.com/animal/emu&amp;bvm=bv.141320020,d.dGo&amp;psig=AFQjCNF3ssyoFre78Wa9Fsjqdd5WCBmJEQ&amp;ust=1481342214013359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19.jpeg"/><Relationship Id="rId12" Type="http://schemas.openxmlformats.org/officeDocument/2006/relationships/hyperlink" Target="https://www.google.com.au/url?sa=i&amp;rct=j&amp;q=&amp;esrc=s&amp;source=images&amp;cd=&amp;cad=rja&amp;uact=8&amp;ved=0ahUKEwjWoramnubQAhVFoZQKHbvaA1kQjRwIBw&amp;url=https://pixabay.com/en/forest-mixed-forest-autumn-rest-972792/&amp;bvm=bv.141320020,d.dGo&amp;psig=AFQjCNGRR2JpMa2Xo7Nkh-7ovL3SpEx_Qg&amp;ust=1481342845761399" TargetMode="External"/><Relationship Id="rId2" Type="http://schemas.openxmlformats.org/officeDocument/2006/relationships/hyperlink" Target="http://www.google.com.au/url?sa=i&amp;rct=j&amp;q=&amp;esrc=s&amp;source=images&amp;cd=&amp;cad=rja&amp;uact=8&amp;ved=0ahUKEwi77rvImebQAhVGGpQKHRo5CRYQjRwIBw&amp;url=http://www.economicvoice.com/man-can-fly-claims-dutch-engineer-jarno-smeets/50028881/&amp;bvm=bv.141320020,d.dGo&amp;psig=AFQjCNFx5yrX8u-7oMq-UHurRhJYSN5_Gw&amp;ust=14813415416412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.au/url?sa=i&amp;rct=j&amp;q=&amp;esrc=s&amp;source=images&amp;cd=&amp;cad=rja&amp;uact=8&amp;ved=0ahUKEwjR6N_Kl-bQAhVBFZQKHbjmD4sQjRwIBw&amp;url=https://www.pinterest.com/amatainted/feathers/&amp;bvm=bv.141320020,d.dGo&amp;psig=AFQjCNHZt4LpWk-Yi64tZeBJpISKAAS8NA&amp;ust=148134100948853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9.jpeg"/><Relationship Id="rId10" Type="http://schemas.openxmlformats.org/officeDocument/2006/relationships/hyperlink" Target="http://www.google.com.au/url?sa=i&amp;rct=j&amp;q=&amp;esrc=s&amp;source=images&amp;cd=&amp;cad=rja&amp;uact=8&amp;ved=0ahUKEwi6p6iZnObQAhVDqJQKHZqsApIQjRwIBw&amp;url=http://www.floraltrims.com/Decorative-Birdhouses-Nests.html&amp;bvm=bv.141320020,d.dGo&amp;psig=AFQjCNHu3SAZXE5SwbPI2e2fMk1lE2U7VA&amp;ust=1481342277063297" TargetMode="External"/><Relationship Id="rId4" Type="http://schemas.openxmlformats.org/officeDocument/2006/relationships/hyperlink" Target="http://www.google.com.au/url?sa=i&amp;rct=j&amp;q=&amp;esrc=s&amp;source=images&amp;cd=&amp;cad=rja&amp;uact=8&amp;ved=0ahUKEwjkvqzikebQAhVGsJQKHWGQATgQjRwIBw&amp;url=http://www.clipartkid.com/bird-wings-cliparts/&amp;bvm=bv.141320020,d.dGo&amp;psig=AFQjCNHE1UL5B_UWpWuVPjaidMkQZf-4iw&amp;ust=1481339482971514" TargetMode="External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ird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7"/>
          <a:stretch/>
        </p:blipFill>
        <p:spPr bwMode="auto">
          <a:xfrm>
            <a:off x="1529883" y="188640"/>
            <a:ext cx="6714525" cy="652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6216" y="6309320"/>
            <a:ext cx="2088232" cy="476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55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82622"/>
              </p:ext>
            </p:extLst>
          </p:nvPr>
        </p:nvGraphicFramePr>
        <p:xfrm>
          <a:off x="135333" y="548680"/>
          <a:ext cx="890116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feathers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2232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insects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2577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fly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29309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eggs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2232" y="429309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nest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176" y="422108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beak</a:t>
            </a:r>
          </a:p>
        </p:txBody>
      </p:sp>
      <p:pic>
        <p:nvPicPr>
          <p:cNvPr id="11" name="Picture 8" descr="Image result for feath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20" y="2708920"/>
            <a:ext cx="865703" cy="54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insec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16240"/>
            <a:ext cx="783891" cy="7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Image result for bird using wings to f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 b="18762"/>
          <a:stretch/>
        </p:blipFill>
        <p:spPr bwMode="auto">
          <a:xfrm>
            <a:off x="6844841" y="2708920"/>
            <a:ext cx="137579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Image result for bird egg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75" y="5661248"/>
            <a:ext cx="1091248" cy="6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nest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689915"/>
            <a:ext cx="812719" cy="60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beak">
            <a:hlinkClick r:id="rId12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1"/>
          <a:stretch/>
        </p:blipFill>
        <p:spPr bwMode="auto">
          <a:xfrm>
            <a:off x="7308304" y="5611919"/>
            <a:ext cx="739180" cy="76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7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07910"/>
              </p:ext>
            </p:extLst>
          </p:nvPr>
        </p:nvGraphicFramePr>
        <p:xfrm>
          <a:off x="135333" y="548680"/>
          <a:ext cx="890116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feathers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2232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insects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2577" y="1484784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fly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29309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eggs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2232" y="429309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nest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56176" y="422108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beak</a:t>
            </a:r>
          </a:p>
        </p:txBody>
      </p:sp>
      <p:pic>
        <p:nvPicPr>
          <p:cNvPr id="11" name="Picture 8" descr="Image result for feather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20" y="2708920"/>
            <a:ext cx="865703" cy="54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insec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16240"/>
            <a:ext cx="783891" cy="7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Image result for bird using wings to fly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 b="18762"/>
          <a:stretch/>
        </p:blipFill>
        <p:spPr bwMode="auto">
          <a:xfrm>
            <a:off x="6844841" y="2708920"/>
            <a:ext cx="137579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Image result for bird egg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75" y="5661248"/>
            <a:ext cx="1091248" cy="66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nest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689915"/>
            <a:ext cx="812719" cy="60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beak">
            <a:hlinkClick r:id="rId12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1"/>
          <a:stretch/>
        </p:blipFill>
        <p:spPr bwMode="auto">
          <a:xfrm>
            <a:off x="7308304" y="5611919"/>
            <a:ext cx="739180" cy="76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44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4624"/>
            <a:ext cx="903649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How do birds care for their young?</a:t>
            </a:r>
          </a:p>
          <a:p>
            <a:pPr algn="ctr"/>
            <a:endParaRPr lang="en-AU" sz="2400" b="1" dirty="0">
              <a:latin typeface="NSW Print" panose="00000400000000000000" pitchFamily="2" charset="0"/>
            </a:endParaRPr>
          </a:p>
          <a:p>
            <a:r>
              <a:rPr lang="en-AU" sz="1600" b="1" dirty="0">
                <a:latin typeface="NSW Print" panose="00000400000000000000" pitchFamily="2" charset="0"/>
              </a:rPr>
              <a:t>YES OR NO</a:t>
            </a:r>
          </a:p>
          <a:p>
            <a:endParaRPr lang="en-AU" sz="2000" b="1" dirty="0">
              <a:latin typeface="NSW Print" panose="00000400000000000000" pitchFamily="2" charset="0"/>
            </a:endParaRPr>
          </a:p>
          <a:p>
            <a:pPr marL="342900" indent="-342900">
              <a:buAutoNum type="arabicPeriod"/>
            </a:pPr>
            <a:r>
              <a:rPr lang="en-AU" sz="2000" dirty="0">
                <a:latin typeface="NSW Print" panose="00000400000000000000" pitchFamily="2" charset="0"/>
              </a:rPr>
              <a:t>All birds lay eggs						Yes	No</a:t>
            </a:r>
          </a:p>
          <a:p>
            <a:pPr marL="1257300" lvl="2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pPr marL="342900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pPr marL="342900" indent="-342900">
              <a:buAutoNum type="arabicPeriod"/>
            </a:pPr>
            <a:r>
              <a:rPr lang="en-AU" sz="2000" dirty="0">
                <a:latin typeface="NSW Print" panose="00000400000000000000" pitchFamily="2" charset="0"/>
              </a:rPr>
              <a:t>Birds don’t sit on their eggs to help the young grow.		Yes	No</a:t>
            </a:r>
          </a:p>
          <a:p>
            <a:pPr marL="1257300" lvl="2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pPr marL="1257300" lvl="2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pPr marL="342900" indent="-342900">
              <a:buAutoNum type="arabicPeriod"/>
            </a:pPr>
            <a:r>
              <a:rPr lang="en-AU" sz="2000" dirty="0">
                <a:latin typeface="NSW Print" panose="00000400000000000000" pitchFamily="2" charset="0"/>
              </a:rPr>
              <a:t>Birds’ nests are found in many different places.			Yes	No</a:t>
            </a:r>
          </a:p>
          <a:p>
            <a:endParaRPr lang="en-AU" sz="2000" dirty="0">
              <a:latin typeface="NSW Print" panose="00000400000000000000" pitchFamily="2" charset="0"/>
            </a:endParaRPr>
          </a:p>
          <a:p>
            <a:r>
              <a:rPr lang="en-AU" sz="2000" dirty="0">
                <a:latin typeface="NSW Print" panose="00000400000000000000" pitchFamily="2" charset="0"/>
              </a:rPr>
              <a:t>	</a:t>
            </a:r>
          </a:p>
          <a:p>
            <a:r>
              <a:rPr lang="en-AU" sz="2000" dirty="0">
                <a:latin typeface="NSW Print" panose="00000400000000000000" pitchFamily="2" charset="0"/>
              </a:rPr>
              <a:t>4. Only the female sits on the nest.				Yes	No</a:t>
            </a:r>
          </a:p>
          <a:p>
            <a:endParaRPr lang="en-AU" sz="2000" dirty="0">
              <a:latin typeface="NSW Print" panose="00000400000000000000" pitchFamily="2" charset="0"/>
            </a:endParaRPr>
          </a:p>
          <a:p>
            <a:endParaRPr lang="en-AU" sz="2000" dirty="0">
              <a:latin typeface="NSW Print" panose="00000400000000000000" pitchFamily="2" charset="0"/>
            </a:endParaRPr>
          </a:p>
          <a:p>
            <a:r>
              <a:rPr lang="en-AU" sz="2000" dirty="0">
                <a:latin typeface="NSW Print" panose="00000400000000000000" pitchFamily="2" charset="0"/>
              </a:rPr>
              <a:t>5. Baby birds are not hungry.					Yes	No</a:t>
            </a:r>
          </a:p>
          <a:p>
            <a:pPr marL="1257300" lvl="2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pPr marL="342900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  <a:p>
            <a:r>
              <a:rPr lang="en-AU" sz="2000" dirty="0">
                <a:latin typeface="NSW Print" panose="00000400000000000000" pitchFamily="2" charset="0"/>
              </a:rPr>
              <a:t>6. The birds leave the nest when they can look after themselves.	Yes	No</a:t>
            </a:r>
          </a:p>
          <a:p>
            <a:pPr marL="342900" indent="-342900">
              <a:buAutoNum type="arabicPeriod"/>
            </a:pPr>
            <a:endParaRPr lang="en-AU" sz="2000" dirty="0">
              <a:latin typeface="NSW Print" panose="00000400000000000000" pitchFamily="2" charset="0"/>
            </a:endParaRPr>
          </a:p>
        </p:txBody>
      </p:sp>
      <p:pic>
        <p:nvPicPr>
          <p:cNvPr id="7170" name="Picture 2" descr="Image result for bird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090004" cy="72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bir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169545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bird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88" y="4509120"/>
            <a:ext cx="1310279" cy="87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7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9731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>
                <a:latin typeface="NSW Print" panose="00000400000000000000" pitchFamily="2" charset="0"/>
              </a:rPr>
              <a:t>Bird Labelling</a:t>
            </a:r>
          </a:p>
        </p:txBody>
      </p:sp>
      <p:pic>
        <p:nvPicPr>
          <p:cNvPr id="1026" name="Picture 2" descr="Image result for penguin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7" r="17813"/>
          <a:stretch/>
        </p:blipFill>
        <p:spPr bwMode="auto">
          <a:xfrm>
            <a:off x="67173" y="780676"/>
            <a:ext cx="1152128" cy="241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agl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810789"/>
            <a:ext cx="1909682" cy="194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ummingbird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80" y="139169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3407271"/>
            <a:ext cx="1959106" cy="142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6" t="7248" r="15662" b="9837"/>
          <a:stretch/>
        </p:blipFill>
        <p:spPr bwMode="auto">
          <a:xfrm flipH="1">
            <a:off x="86273" y="5517232"/>
            <a:ext cx="1389696" cy="122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pigeon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48264" y="3068960"/>
            <a:ext cx="1707167" cy="14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birdsnest">
            <a:hlinkClick r:id="rId14"/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5" b="12451"/>
          <a:stretch/>
        </p:blipFill>
        <p:spPr bwMode="auto">
          <a:xfrm>
            <a:off x="4121215" y="4992095"/>
            <a:ext cx="2675309" cy="171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994066" y="1484784"/>
            <a:ext cx="15617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63888" y="2852936"/>
            <a:ext cx="18722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24128" y="2183780"/>
            <a:ext cx="15617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4293096"/>
            <a:ext cx="15617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58342" y="3807919"/>
            <a:ext cx="15617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3237" y="5589240"/>
            <a:ext cx="15617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29127" y="5373216"/>
            <a:ext cx="144016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849407" y="5733256"/>
            <a:ext cx="239500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985311" y="6165304"/>
            <a:ext cx="325909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465031" y="6381328"/>
            <a:ext cx="22322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476672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45679" y="544034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eagle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397" y="1201398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31540" y="1268760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pigeon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1844824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445679" y="1912186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penguin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0283" y="2492896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460426" y="2560258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hummingbird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83768" y="476672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2533911" y="544034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wing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16016" y="476672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4766159" y="544034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swan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89995" y="1201398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2540138" y="1268760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egg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16016" y="1182770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4766159" y="1250132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nest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89995" y="1835721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/>
          <p:cNvSpPr txBox="1"/>
          <p:nvPr/>
        </p:nvSpPr>
        <p:spPr>
          <a:xfrm>
            <a:off x="2540138" y="1903083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beak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16016" y="1826196"/>
            <a:ext cx="1777734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4766159" y="1893558"/>
            <a:ext cx="170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NSW Print" panose="00000400000000000000" pitchFamily="2" charset="0"/>
              </a:rPr>
              <a:t>feather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4810" y="3358186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164954" y="3641572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wing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7504" y="4945814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/>
          <p:cNvSpPr txBox="1"/>
          <p:nvPr/>
        </p:nvSpPr>
        <p:spPr>
          <a:xfrm>
            <a:off x="121456" y="5229200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beak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39146" y="3358186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/>
          <p:cNvSpPr txBox="1"/>
          <p:nvPr/>
        </p:nvSpPr>
        <p:spPr>
          <a:xfrm>
            <a:off x="3189290" y="3641572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feet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131840" y="4945814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3181984" y="5229200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tail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63482" y="3358186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TextBox 34"/>
          <p:cNvSpPr txBox="1"/>
          <p:nvPr/>
        </p:nvSpPr>
        <p:spPr>
          <a:xfrm>
            <a:off x="6213626" y="3641572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legs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156176" y="4945814"/>
            <a:ext cx="2836591" cy="136350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6206320" y="5229200"/>
            <a:ext cx="272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dirty="0">
                <a:latin typeface="NSW Print" panose="00000400000000000000" pitchFamily="2" charset="0"/>
              </a:rPr>
              <a:t>head</a:t>
            </a:r>
          </a:p>
        </p:txBody>
      </p:sp>
    </p:spTree>
    <p:extLst>
      <p:ext uri="{BB962C8B-B14F-4D97-AF65-F5344CB8AC3E}">
        <p14:creationId xmlns:p14="http://schemas.microsoft.com/office/powerpoint/2010/main" val="360590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856858"/>
              </p:ext>
            </p:extLst>
          </p:nvPr>
        </p:nvGraphicFramePr>
        <p:xfrm>
          <a:off x="33931" y="116632"/>
          <a:ext cx="9074572" cy="669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37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37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70C0"/>
                </a:solidFill>
                <a:latin typeface="NSW Print" panose="00000400000000000000" pitchFamily="2" charset="0"/>
              </a:rPr>
              <a:t>Birds live 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NSW Print" panose="00000400000000000000" pitchFamily="2" charset="0"/>
              </a:rPr>
              <a:t>Birds eat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357301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00B050"/>
                </a:solidFill>
                <a:latin typeface="NSW Print" panose="00000400000000000000" pitchFamily="2" charset="0"/>
              </a:rPr>
              <a:t>Birds move by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576489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chemeClr val="bg2">
                    <a:lumMod val="25000"/>
                  </a:schemeClr>
                </a:solidFill>
                <a:latin typeface="NSW Print" panose="00000400000000000000" pitchFamily="2" charset="0"/>
              </a:rPr>
              <a:t>Birds find mates by</a:t>
            </a:r>
          </a:p>
        </p:txBody>
      </p:sp>
    </p:spTree>
    <p:extLst>
      <p:ext uri="{BB962C8B-B14F-4D97-AF65-F5344CB8AC3E}">
        <p14:creationId xmlns:p14="http://schemas.microsoft.com/office/powerpoint/2010/main" val="273163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2376264" cy="122413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07504" y="26238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forests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888" y="1628800"/>
            <a:ext cx="2376264" cy="122413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115888" y="177455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wetlands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258" y="3212976"/>
            <a:ext cx="2376264" cy="122413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29258" y="335873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desert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679" y="4725144"/>
            <a:ext cx="2376264" cy="1224136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45679" y="487090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cities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59832" y="116632"/>
            <a:ext cx="2376264" cy="12241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3059832" y="26238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fruit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68216" y="1628800"/>
            <a:ext cx="2376264" cy="12241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3068216" y="177455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meat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81586" y="3212976"/>
            <a:ext cx="2376264" cy="12241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3081586" y="335873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seeds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98007" y="4725144"/>
            <a:ext cx="2376264" cy="12241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098007" y="487090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insects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84168" y="125886"/>
            <a:ext cx="2376264" cy="122413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TextBox 22"/>
          <p:cNvSpPr txBox="1"/>
          <p:nvPr/>
        </p:nvSpPr>
        <p:spPr>
          <a:xfrm>
            <a:off x="6084168" y="27164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flying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92552" y="1638054"/>
            <a:ext cx="2376264" cy="122413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6092552" y="178381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running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05922" y="3222230"/>
            <a:ext cx="2376264" cy="122413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6105922" y="336798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swimming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122343" y="4734398"/>
            <a:ext cx="2376264" cy="122413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TextBox 28"/>
          <p:cNvSpPr txBox="1"/>
          <p:nvPr/>
        </p:nvSpPr>
        <p:spPr>
          <a:xfrm>
            <a:off x="6122343" y="488015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crawling</a:t>
            </a:r>
          </a:p>
        </p:txBody>
      </p:sp>
    </p:spTree>
    <p:extLst>
      <p:ext uri="{BB962C8B-B14F-4D97-AF65-F5344CB8AC3E}">
        <p14:creationId xmlns:p14="http://schemas.microsoft.com/office/powerpoint/2010/main" val="32593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16632"/>
            <a:ext cx="2376264" cy="1224136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262389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NSW Print" panose="00000400000000000000" pitchFamily="2" charset="0"/>
              </a:rPr>
              <a:t>using bright feathers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888" y="1628800"/>
            <a:ext cx="2376264" cy="1224136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115888" y="177455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singing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258" y="3212976"/>
            <a:ext cx="2376264" cy="1224136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29258" y="335873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latin typeface="NSW Print" panose="00000400000000000000" pitchFamily="2" charset="0"/>
              </a:rPr>
              <a:t>dancing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679" y="4725144"/>
            <a:ext cx="2376264" cy="1224136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145679" y="4870901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latin typeface="NSW Print" panose="00000400000000000000" pitchFamily="2" charset="0"/>
              </a:rPr>
              <a:t>building a nest</a:t>
            </a:r>
          </a:p>
        </p:txBody>
      </p:sp>
    </p:spTree>
    <p:extLst>
      <p:ext uri="{BB962C8B-B14F-4D97-AF65-F5344CB8AC3E}">
        <p14:creationId xmlns:p14="http://schemas.microsoft.com/office/powerpoint/2010/main" val="264058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What do birds look like?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764704"/>
            <a:ext cx="2736304" cy="273630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203848" y="764704"/>
            <a:ext cx="2736304" cy="27363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324550" y="764704"/>
            <a:ext cx="2736304" cy="273630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37989" y="4005064"/>
            <a:ext cx="2736304" cy="273630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234333" y="4005064"/>
            <a:ext cx="2736304" cy="273630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355035" y="4005064"/>
            <a:ext cx="2736304" cy="2736304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1043608" y="18448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4433" y="19481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55135" y="19481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604" y="51885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4433" y="518855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24650" y="51892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atin typeface="NSW Print" panose="00000400000000000000" pitchFamily="2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395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What do birds look like?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764704"/>
            <a:ext cx="2736304" cy="273630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203848" y="764704"/>
            <a:ext cx="2736304" cy="273630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324550" y="764704"/>
            <a:ext cx="2736304" cy="273630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37989" y="4005064"/>
            <a:ext cx="2736304" cy="2736304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234333" y="4005064"/>
            <a:ext cx="2736304" cy="2736304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355035" y="4005064"/>
            <a:ext cx="2736304" cy="27363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137989" y="910461"/>
            <a:ext cx="270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A bird has 2 wings and a tail.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243" y="1876762"/>
            <a:ext cx="765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NSW Print" panose="00000400000000000000" pitchFamily="2" charset="0"/>
              </a:rPr>
              <a:t>tail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72097" y="2996952"/>
            <a:ext cx="1189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NSW Print" panose="00000400000000000000" pitchFamily="2" charset="0"/>
              </a:rPr>
              <a:t>2 wings</a:t>
            </a:r>
          </a:p>
        </p:txBody>
      </p:sp>
      <p:pic>
        <p:nvPicPr>
          <p:cNvPr id="3076" name="Picture 4" descr="Image result for bird wing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28" y="2636912"/>
            <a:ext cx="1214676" cy="72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bird tai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49" y="1764407"/>
            <a:ext cx="1001819" cy="72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03848" y="910461"/>
            <a:ext cx="2705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All birds have feathers on their bodies.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82494" y="910461"/>
            <a:ext cx="2705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Birds have 2 legs and 2 feet, though they may be long or short.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3231" y="4141529"/>
            <a:ext cx="2705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Birds do not have teeth. They use their bills or beaks to eat.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49575" y="4141529"/>
            <a:ext cx="2705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Most birds use their wings to fly. They steer with their tails.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0277" y="4141529"/>
            <a:ext cx="2705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latin typeface="NSW Print" panose="00000400000000000000" pitchFamily="2" charset="0"/>
              </a:rPr>
              <a:t>Birds preen their feathers. This is how they clean themselves.</a:t>
            </a:r>
          </a:p>
        </p:txBody>
      </p:sp>
      <p:pic>
        <p:nvPicPr>
          <p:cNvPr id="3080" name="Picture 8" descr="Image result for feather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641" y="2050027"/>
            <a:ext cx="2088232" cy="1313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birds with short legs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28651"/>
            <a:ext cx="1066494" cy="12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birds with long leg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403" y="2098496"/>
            <a:ext cx="1047056" cy="127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Image result for bird eating with a bill">
            <a:hlinkClick r:id="rId12"/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1" t="21403" r="32235"/>
          <a:stretch/>
        </p:blipFill>
        <p:spPr bwMode="auto">
          <a:xfrm>
            <a:off x="251520" y="5218780"/>
            <a:ext cx="1087855" cy="137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Image result for spoonbill eating">
            <a:hlinkClick r:id="rId14"/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5" t="20345" r="7431"/>
          <a:stretch/>
        </p:blipFill>
        <p:spPr bwMode="auto">
          <a:xfrm>
            <a:off x="1475656" y="5558873"/>
            <a:ext cx="1254994" cy="82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Image result for bird using wings to fly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 b="18762"/>
          <a:stretch/>
        </p:blipFill>
        <p:spPr bwMode="auto">
          <a:xfrm>
            <a:off x="3419872" y="5439916"/>
            <a:ext cx="2304256" cy="108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Image result for birds preen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0" r="20629"/>
          <a:stretch/>
        </p:blipFill>
        <p:spPr bwMode="auto">
          <a:xfrm>
            <a:off x="6732240" y="5194477"/>
            <a:ext cx="1800200" cy="14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4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Feathers and Wings, Beaks and Bills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93193"/>
              </p:ext>
            </p:extLst>
          </p:nvPr>
        </p:nvGraphicFramePr>
        <p:xfrm>
          <a:off x="135333" y="764704"/>
          <a:ext cx="890116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33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900009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fly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85592" y="900009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lay eggs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6176" y="900008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emu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3924345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wings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5426" y="3924345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feathers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6176" y="3846657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atin typeface="NSW Print" panose="00000400000000000000" pitchFamily="2" charset="0"/>
              </a:rPr>
              <a:t>forest</a:t>
            </a:r>
          </a:p>
        </p:txBody>
      </p:sp>
      <p:pic>
        <p:nvPicPr>
          <p:cNvPr id="15" name="Picture 20" descr="Image result for bird using wings to fly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5" b="18762"/>
          <a:stretch/>
        </p:blipFill>
        <p:spPr bwMode="auto">
          <a:xfrm>
            <a:off x="294605" y="2132856"/>
            <a:ext cx="259871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result for bird wing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2304256" cy="138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feather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2546022" cy="16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4" descr="Related image"/>
          <p:cNvSpPr>
            <a:spLocks noChangeAspect="1" noChangeArrowheads="1"/>
          </p:cNvSpPr>
          <p:nvPr/>
        </p:nvSpPr>
        <p:spPr bwMode="auto">
          <a:xfrm>
            <a:off x="428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126" name="Picture 6" descr="Image result for emu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720" y="1700808"/>
            <a:ext cx="2361232" cy="18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bird eggs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736" y="1988840"/>
            <a:ext cx="2578032" cy="157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forest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704" y="4798078"/>
            <a:ext cx="2548768" cy="169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528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26&quot;&gt;&lt;property id=&quot;20148&quot; value=&quot;5&quot;/&gt;&lt;property id=&quot;20300&quot; value=&quot;Slide 1&quot;/&gt;&lt;property id=&quot;20307&quot; value=&quot;257&quot;/&gt;&lt;/object&gt;&lt;object type=&quot;3&quot; unique_id=&quot;10039&quot;&gt;&lt;property id=&quot;20148&quot; value=&quot;5&quot;/&gt;&lt;property id=&quot;20300&quot; value=&quot;Slide 3&quot;/&gt;&lt;property id=&quot;20307&quot; value=&quot;258&quot;/&gt;&lt;/object&gt;&lt;object type=&quot;3&quot; unique_id=&quot;10075&quot;&gt;&lt;property id=&quot;20148&quot; value=&quot;5&quot;/&gt;&lt;property id=&quot;20300&quot; value=&quot;Slide 4&quot;/&gt;&lt;property id=&quot;20307&quot; value=&quot;259&quot;/&gt;&lt;/object&gt;&lt;object type=&quot;3&quot; unique_id=&quot;10076&quot;&gt;&lt;property id=&quot;20148&quot; value=&quot;5&quot;/&gt;&lt;property id=&quot;20300&quot; value=&quot;Slide 5&quot;/&gt;&lt;property id=&quot;20307&quot; value=&quot;260&quot;/&gt;&lt;/object&gt;&lt;object type=&quot;3&quot; unique_id=&quot;10077&quot;&gt;&lt;property id=&quot;20148&quot; value=&quot;5&quot;/&gt;&lt;property id=&quot;20300&quot; value=&quot;Slide 6&quot;/&gt;&lt;property id=&quot;20307&quot; value=&quot;261&quot;/&gt;&lt;/object&gt;&lt;object type=&quot;3&quot; unique_id=&quot;10078&quot;&gt;&lt;property id=&quot;20148&quot; value=&quot;5&quot;/&gt;&lt;property id=&quot;20300&quot; value=&quot;Slide 7&quot;/&gt;&lt;property id=&quot;20307&quot; value=&quot;262&quot;/&gt;&lt;/object&gt;&lt;object type=&quot;3&quot; unique_id=&quot;10079&quot;&gt;&lt;property id=&quot;20148&quot; value=&quot;5&quot;/&gt;&lt;property id=&quot;20300&quot; value=&quot;Slide 8&quot;/&gt;&lt;property id=&quot;20307&quot; value=&quot;263&quot;/&gt;&lt;/object&gt;&lt;object type=&quot;3&quot; unique_id=&quot;10130&quot;&gt;&lt;property id=&quot;20148&quot; value=&quot;5&quot;/&gt;&lt;property id=&quot;20300&quot; value=&quot;Slide 9&quot;/&gt;&lt;property id=&quot;20307&quot; value=&quot;264&quot;/&gt;&lt;/object&gt;&lt;object type=&quot;3&quot; unique_id=&quot;10131&quot;&gt;&lt;property id=&quot;20148&quot; value=&quot;5&quot;/&gt;&lt;property id=&quot;20300&quot; value=&quot;Slide 10&quot;/&gt;&lt;property id=&quot;20307&quot; value=&quot;265&quot;/&gt;&lt;/object&gt;&lt;object type=&quot;3&quot; unique_id=&quot;10132&quot;&gt;&lt;property id=&quot;20148&quot; value=&quot;5&quot;/&gt;&lt;property id=&quot;20300&quot; value=&quot;Slide 11&quot;/&gt;&lt;property id=&quot;20307&quot; value=&quot;266&quot;/&gt;&lt;/object&gt;&lt;object type=&quot;3&quot; unique_id=&quot;10133&quot;&gt;&lt;property id=&quot;20148&quot; value=&quot;5&quot;/&gt;&lt;property id=&quot;20300&quot; value=&quot;Slide 12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186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NSW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Jenny Rossiter</cp:lastModifiedBy>
  <cp:revision>15</cp:revision>
  <dcterms:created xsi:type="dcterms:W3CDTF">2016-12-09T01:58:28Z</dcterms:created>
  <dcterms:modified xsi:type="dcterms:W3CDTF">2016-12-11T06:54:01Z</dcterms:modified>
</cp:coreProperties>
</file>